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2642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54467" y="540096"/>
            <a:ext cx="99638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ЦИФРОВОГО РАЗВИТИЯ СВЯЗИ И МАССОВЫХ КОММУНИКАЦИЙ РОССИЙСКОЙ ФЕДЕРАЦИИ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Ордена Трудного Красного Знамени федеральное государственное бюджетное образовательное учреждение высшего образования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Московский технический университет связи и информатики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(МТУСИ)</a:t>
            </a:r>
          </a:p>
          <a:p>
            <a:pPr algn="ctr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676" y="342042"/>
            <a:ext cx="2617076" cy="12137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85845" y="2538646"/>
            <a:ext cx="970105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Факультет: </a:t>
            </a:r>
            <a:r>
              <a:rPr lang="ru-RU" dirty="0"/>
              <a:t>информатика и вычислительная </a:t>
            </a:r>
            <a:r>
              <a:rPr lang="ru-RU" dirty="0" smtClean="0"/>
              <a:t>техника</a:t>
            </a:r>
          </a:p>
          <a:p>
            <a:pPr algn="ctr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dirty="0" smtClean="0">
                <a:latin typeface="Times New Roman"/>
                <a:cs typeface="Segoe UI"/>
              </a:rPr>
              <a:t>ПРЕЗЕНТАЦИЯ</a:t>
            </a:r>
          </a:p>
          <a:p>
            <a:pPr algn="ctr"/>
            <a:endParaRPr lang="ru-RU" dirty="0">
              <a:latin typeface="Times New Roman"/>
              <a:cs typeface="Segoe UI"/>
            </a:endParaRPr>
          </a:p>
          <a:p>
            <a:pPr algn="ctr"/>
            <a:r>
              <a:rPr lang="ru-RU" sz="2000" dirty="0">
                <a:latin typeface="Times New Roman"/>
                <a:cs typeface="Segoe UI"/>
              </a:rPr>
              <a:t>На тему:</a:t>
            </a:r>
            <a:r>
              <a:rPr lang="en-US" sz="2000" dirty="0">
                <a:latin typeface="Times New Roman"/>
                <a:cs typeface="Segoe UI"/>
              </a:rPr>
              <a:t> </a:t>
            </a:r>
            <a:r>
              <a:rPr lang="ru-RU" sz="2000" b="1" dirty="0">
                <a:latin typeface="Times New Roman"/>
                <a:cs typeface="Segoe UI"/>
              </a:rPr>
              <a:t>Исторические, культурные, экономические события малой Родины</a:t>
            </a:r>
          </a:p>
          <a:p>
            <a:pPr algn="ctr"/>
            <a:endParaRPr lang="ru-RU" sz="2000" dirty="0">
              <a:latin typeface="Times New Roman"/>
              <a:cs typeface="Times New Roman"/>
            </a:endParaRPr>
          </a:p>
          <a:p>
            <a:pPr algn="ctr"/>
            <a:r>
              <a:rPr lang="ru-RU" sz="2000" dirty="0">
                <a:latin typeface="Times New Roman"/>
                <a:cs typeface="Segoe UI"/>
              </a:rPr>
              <a:t>Направление подготовки:</a:t>
            </a:r>
            <a:r>
              <a:rPr lang="ru-RU" sz="2000" dirty="0">
                <a:latin typeface="Times New Roman"/>
                <a:cs typeface="Times New Roman"/>
              </a:rPr>
              <a:t> </a:t>
            </a:r>
          </a:p>
          <a:p>
            <a:pPr algn="ctr"/>
            <a:r>
              <a:rPr lang="ru-RU" dirty="0" smtClean="0">
                <a:latin typeface="Times New Roman"/>
                <a:cs typeface="Segoe UI"/>
              </a:rPr>
              <a:t>09.03.01 </a:t>
            </a:r>
            <a:r>
              <a:rPr lang="ru-RU" dirty="0">
                <a:latin typeface="Times New Roman"/>
                <a:cs typeface="Segoe UI"/>
              </a:rPr>
              <a:t>– " </a:t>
            </a:r>
            <a:r>
              <a:rPr lang="ru-RU" dirty="0" smtClean="0">
                <a:latin typeface="Times New Roman"/>
                <a:cs typeface="Segoe UI"/>
              </a:rPr>
              <a:t>Информатика </a:t>
            </a:r>
            <a:r>
              <a:rPr lang="ru-RU" dirty="0">
                <a:latin typeface="Times New Roman"/>
                <a:cs typeface="Segoe UI"/>
              </a:rPr>
              <a:t>и вычислительная техника </a:t>
            </a:r>
            <a:r>
              <a:rPr lang="ru-RU" dirty="0">
                <a:latin typeface="Times New Roman"/>
                <a:cs typeface="Times New Roman"/>
              </a:rPr>
              <a:t> 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83311" y="5108028"/>
            <a:ext cx="3268718" cy="232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Николашин Игорь Юрьевич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1 курса,  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группы БВТ 2351 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очно-заочная форма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обучения</a:t>
            </a:r>
          </a:p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Преподаватель: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​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__________________________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6353503" y="6753187"/>
            <a:ext cx="1608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Москва 2024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607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1965246"/>
            <a:ext cx="896790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Крупнейший мегаполис мира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696" y="3103959"/>
            <a:ext cx="444341" cy="4443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517696" y="3770471"/>
            <a:ext cx="297608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Уникальные небоскребы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17696" y="4598075"/>
            <a:ext cx="2976086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Москва украшена высокими и современными сооружениями, придающими городу неповторимый ландшафт.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7038" y="3103959"/>
            <a:ext cx="444341" cy="44434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27038" y="3770471"/>
            <a:ext cx="297608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Мультикультурная столица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827038" y="4598075"/>
            <a:ext cx="2976086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Разнообразие культур и традиций делают Москву одним из самых многоликых и привлекательных городов мира.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6380" y="3103959"/>
            <a:ext cx="444341" cy="44434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136380" y="3770471"/>
            <a:ext cx="297620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Исторические районы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136380" y="4598075"/>
            <a:ext cx="2976205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Старые улицы и площади хранят в себе историю города и его традиции, создавая особую атмосферу.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Text 2"/>
          <p:cNvSpPr/>
          <p:nvPr/>
        </p:nvSpPr>
        <p:spPr>
          <a:xfrm>
            <a:off x="4217510" y="3767613"/>
            <a:ext cx="61953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ru-RU" sz="4374" b="1" kern="0" spc="-44" dirty="0" smtClean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Спасибо за внимание!</a:t>
            </a:r>
            <a:endParaRPr lang="en-US" sz="4374" dirty="0"/>
          </a:p>
        </p:txBody>
      </p:sp>
    </p:spTree>
    <p:extLst>
      <p:ext uri="{BB962C8B-B14F-4D97-AF65-F5344CB8AC3E}">
        <p14:creationId xmlns:p14="http://schemas.microsoft.com/office/powerpoint/2010/main" val="25536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031688"/>
            <a:ext cx="666595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5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Введение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198144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Москва - исторический и культурный центр России, является столицей государства и одним из крупнейших мегаполисов мира. Столица богата историей, наследием и является символом государственной власти.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91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6110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582233" y="2636520"/>
            <a:ext cx="7155894" cy="5401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4"/>
              </a:lnSpc>
              <a:buNone/>
            </a:pPr>
            <a:r>
              <a:rPr lang="en-US" sz="3403" b="1" kern="0" spc="-3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Приди ко мне, брате, в Москов</a:t>
            </a:r>
            <a:endParaRPr lang="en-US" sz="3403" dirty="0"/>
          </a:p>
        </p:txBody>
      </p:sp>
      <p:sp>
        <p:nvSpPr>
          <p:cNvPr id="6" name="Shape 3"/>
          <p:cNvSpPr/>
          <p:nvPr/>
        </p:nvSpPr>
        <p:spPr>
          <a:xfrm>
            <a:off x="3830836" y="3436025"/>
            <a:ext cx="21550" cy="431946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7" name="Shape 4"/>
          <p:cNvSpPr/>
          <p:nvPr/>
        </p:nvSpPr>
        <p:spPr>
          <a:xfrm>
            <a:off x="4036040" y="3754695"/>
            <a:ext cx="605076" cy="215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8" name="Shape 5"/>
          <p:cNvSpPr/>
          <p:nvPr/>
        </p:nvSpPr>
        <p:spPr>
          <a:xfrm>
            <a:off x="3647063" y="3571042"/>
            <a:ext cx="388977" cy="388977"/>
          </a:xfrm>
          <a:prstGeom prst="roundRect">
            <a:avLst>
              <a:gd name="adj" fmla="val 13334"/>
            </a:avLst>
          </a:prstGeom>
          <a:solidFill>
            <a:srgbClr val="232629"/>
          </a:solidFill>
          <a:ln/>
        </p:spPr>
      </p:sp>
      <p:sp>
        <p:nvSpPr>
          <p:cNvPr id="9" name="Text 6"/>
          <p:cNvSpPr/>
          <p:nvPr/>
        </p:nvSpPr>
        <p:spPr>
          <a:xfrm>
            <a:off x="3790652" y="3603427"/>
            <a:ext cx="101679" cy="3240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53"/>
              </a:lnSpc>
              <a:buNone/>
            </a:pPr>
            <a:r>
              <a:rPr lang="en-US" sz="2042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042" dirty="0"/>
          </a:p>
        </p:txBody>
      </p:sp>
      <p:sp>
        <p:nvSpPr>
          <p:cNvPr id="10" name="Text 7"/>
          <p:cNvSpPr/>
          <p:nvPr/>
        </p:nvSpPr>
        <p:spPr>
          <a:xfrm>
            <a:off x="4792385" y="3608903"/>
            <a:ext cx="3701653" cy="2700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7"/>
              </a:lnSpc>
              <a:buNone/>
            </a:pPr>
            <a:r>
              <a:rPr lang="en-US" sz="1702" b="1" kern="0" spc="-17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Частокол на Боровицком холме</a:t>
            </a:r>
            <a:endParaRPr lang="en-US" sz="1702" dirty="0"/>
          </a:p>
        </p:txBody>
      </p:sp>
      <p:sp>
        <p:nvSpPr>
          <p:cNvPr id="11" name="Text 8"/>
          <p:cNvSpPr/>
          <p:nvPr/>
        </p:nvSpPr>
        <p:spPr>
          <a:xfrm>
            <a:off x="4792385" y="3982641"/>
            <a:ext cx="6255663" cy="5186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42"/>
              </a:lnSpc>
              <a:buNone/>
            </a:pPr>
            <a:r>
              <a:rPr lang="en-US" sz="136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Боровицкий холм играл важную роль в формировании Москвы как города. Он был местом первых поселений и оборонной структуры в древности.</a:t>
            </a:r>
            <a:endParaRPr lang="en-US" sz="1361" dirty="0"/>
          </a:p>
        </p:txBody>
      </p:sp>
      <p:sp>
        <p:nvSpPr>
          <p:cNvPr id="12" name="Shape 9"/>
          <p:cNvSpPr/>
          <p:nvPr/>
        </p:nvSpPr>
        <p:spPr>
          <a:xfrm>
            <a:off x="4036040" y="5165705"/>
            <a:ext cx="605076" cy="215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3" name="Shape 10"/>
          <p:cNvSpPr/>
          <p:nvPr/>
        </p:nvSpPr>
        <p:spPr>
          <a:xfrm>
            <a:off x="3647063" y="4982051"/>
            <a:ext cx="388977" cy="388977"/>
          </a:xfrm>
          <a:prstGeom prst="roundRect">
            <a:avLst>
              <a:gd name="adj" fmla="val 13334"/>
            </a:avLst>
          </a:prstGeom>
          <a:solidFill>
            <a:srgbClr val="232629"/>
          </a:solidFill>
          <a:ln/>
        </p:spPr>
      </p:sp>
      <p:sp>
        <p:nvSpPr>
          <p:cNvPr id="14" name="Text 11"/>
          <p:cNvSpPr/>
          <p:nvPr/>
        </p:nvSpPr>
        <p:spPr>
          <a:xfrm>
            <a:off x="3765054" y="5014436"/>
            <a:ext cx="152995" cy="3240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53"/>
              </a:lnSpc>
              <a:buNone/>
            </a:pPr>
            <a:r>
              <a:rPr lang="en-US" sz="2042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042" dirty="0"/>
          </a:p>
        </p:txBody>
      </p:sp>
      <p:sp>
        <p:nvSpPr>
          <p:cNvPr id="15" name="Text 12"/>
          <p:cNvSpPr/>
          <p:nvPr/>
        </p:nvSpPr>
        <p:spPr>
          <a:xfrm>
            <a:off x="4792385" y="5019913"/>
            <a:ext cx="3160752" cy="2700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7"/>
              </a:lnSpc>
              <a:buNone/>
            </a:pPr>
            <a:r>
              <a:rPr lang="en-US" sz="1702" b="1" kern="0" spc="-17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Донаполеоновская Москва</a:t>
            </a:r>
            <a:endParaRPr lang="en-US" sz="1702" dirty="0"/>
          </a:p>
        </p:txBody>
      </p:sp>
      <p:sp>
        <p:nvSpPr>
          <p:cNvPr id="16" name="Text 13"/>
          <p:cNvSpPr/>
          <p:nvPr/>
        </p:nvSpPr>
        <p:spPr>
          <a:xfrm>
            <a:off x="4792385" y="5393650"/>
            <a:ext cx="6255663" cy="5186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42"/>
              </a:lnSpc>
              <a:buNone/>
            </a:pPr>
            <a:r>
              <a:rPr lang="en-US" sz="136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Период, следующий за войнами, который привел к обновлению видов и фасадов города, отражает влияние французского стиля на московскую архитектуру.</a:t>
            </a:r>
            <a:endParaRPr lang="en-US" sz="1361" dirty="0"/>
          </a:p>
        </p:txBody>
      </p:sp>
      <p:sp>
        <p:nvSpPr>
          <p:cNvPr id="17" name="Shape 14"/>
          <p:cNvSpPr/>
          <p:nvPr/>
        </p:nvSpPr>
        <p:spPr>
          <a:xfrm>
            <a:off x="4036040" y="6576715"/>
            <a:ext cx="605076" cy="215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8" name="Shape 15"/>
          <p:cNvSpPr/>
          <p:nvPr/>
        </p:nvSpPr>
        <p:spPr>
          <a:xfrm>
            <a:off x="3647063" y="6393061"/>
            <a:ext cx="388977" cy="388977"/>
          </a:xfrm>
          <a:prstGeom prst="roundRect">
            <a:avLst>
              <a:gd name="adj" fmla="val 13334"/>
            </a:avLst>
          </a:prstGeom>
          <a:solidFill>
            <a:srgbClr val="232629"/>
          </a:solidFill>
          <a:ln/>
        </p:spPr>
      </p:sp>
      <p:sp>
        <p:nvSpPr>
          <p:cNvPr id="19" name="Text 16"/>
          <p:cNvSpPr/>
          <p:nvPr/>
        </p:nvSpPr>
        <p:spPr>
          <a:xfrm>
            <a:off x="3764816" y="6425446"/>
            <a:ext cx="153472" cy="3240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53"/>
              </a:lnSpc>
              <a:buNone/>
            </a:pPr>
            <a:r>
              <a:rPr lang="en-US" sz="2042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042" dirty="0"/>
          </a:p>
        </p:txBody>
      </p:sp>
      <p:sp>
        <p:nvSpPr>
          <p:cNvPr id="20" name="Text 17"/>
          <p:cNvSpPr/>
          <p:nvPr/>
        </p:nvSpPr>
        <p:spPr>
          <a:xfrm>
            <a:off x="4792385" y="6430923"/>
            <a:ext cx="4478655" cy="2700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7"/>
              </a:lnSpc>
              <a:buNone/>
            </a:pPr>
            <a:r>
              <a:rPr lang="en-US" sz="1702" b="1" kern="0" spc="-17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Многослойная столичная архитектура</a:t>
            </a:r>
            <a:endParaRPr lang="en-US" sz="1702" dirty="0"/>
          </a:p>
        </p:txBody>
      </p:sp>
      <p:sp>
        <p:nvSpPr>
          <p:cNvPr id="21" name="Text 18"/>
          <p:cNvSpPr/>
          <p:nvPr/>
        </p:nvSpPr>
        <p:spPr>
          <a:xfrm>
            <a:off x="4792385" y="6804660"/>
            <a:ext cx="6255663" cy="7779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42"/>
              </a:lnSpc>
              <a:buNone/>
            </a:pPr>
            <a:r>
              <a:rPr lang="en-US" sz="136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Уникальность архитектурных стилей Москвы видна в сочетании церковных и гражданских зданий, таких как церковь Вознесения, дом-комод и особняк Игумнова.</a:t>
            </a:r>
            <a:endParaRPr lang="en-US" sz="136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076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2766179" y="579358"/>
            <a:ext cx="9097923" cy="13168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84"/>
              </a:lnSpc>
              <a:buNone/>
            </a:pPr>
            <a:r>
              <a:rPr lang="en-US" sz="4147" b="1" kern="0" spc="-4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Столица государства Российского</a:t>
            </a:r>
            <a:endParaRPr lang="en-US" sz="4147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179" y="2317552"/>
            <a:ext cx="2821900" cy="174402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766179" y="4324826"/>
            <a:ext cx="2821900" cy="6584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92"/>
              </a:lnSpc>
              <a:buNone/>
            </a:pPr>
            <a:r>
              <a:rPr lang="en-US" sz="2074" b="1" kern="0" spc="-2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Значимые события и даты</a:t>
            </a:r>
            <a:endParaRPr lang="en-US" sz="2074" dirty="0"/>
          </a:p>
        </p:txBody>
      </p:sp>
      <p:sp>
        <p:nvSpPr>
          <p:cNvPr id="7" name="Text 4"/>
          <p:cNvSpPr/>
          <p:nvPr/>
        </p:nvSpPr>
        <p:spPr>
          <a:xfrm>
            <a:off x="2766179" y="5109567"/>
            <a:ext cx="2821900" cy="18959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88"/>
              </a:lnSpc>
              <a:buNone/>
            </a:pPr>
            <a:r>
              <a:rPr lang="en-US" sz="1659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Красная Площадь служила для проведения многих исторических событий и празднеств, являясь символом государственных и публичных мероприятий.</a:t>
            </a:r>
            <a:endParaRPr lang="en-US" sz="1659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071" y="2317552"/>
            <a:ext cx="2822019" cy="174402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04071" y="4324826"/>
            <a:ext cx="2822019" cy="6584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92"/>
              </a:lnSpc>
              <a:buNone/>
            </a:pPr>
            <a:r>
              <a:rPr lang="en-US" sz="2074" b="1" kern="0" spc="-2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Семь высоток и сталинский ампир</a:t>
            </a:r>
            <a:endParaRPr lang="en-US" sz="2074" dirty="0"/>
          </a:p>
        </p:txBody>
      </p:sp>
      <p:sp>
        <p:nvSpPr>
          <p:cNvPr id="10" name="Text 6"/>
          <p:cNvSpPr/>
          <p:nvPr/>
        </p:nvSpPr>
        <p:spPr>
          <a:xfrm>
            <a:off x="5904071" y="5109567"/>
            <a:ext cx="2822019" cy="18959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88"/>
              </a:lnSpc>
              <a:buNone/>
            </a:pPr>
            <a:r>
              <a:rPr lang="en-US" sz="1659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Архитектурный ансамбль высоток символизирует мощь и власть государства, придавая Москве характерные пейзажи и величественные виды.</a:t>
            </a:r>
            <a:endParaRPr lang="en-US" sz="1659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2083" y="2317552"/>
            <a:ext cx="2822019" cy="174402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042083" y="4324826"/>
            <a:ext cx="2822019" cy="9876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92"/>
              </a:lnSpc>
              <a:buNone/>
            </a:pPr>
            <a:r>
              <a:rPr lang="en-US" sz="2074" b="1" kern="0" spc="-2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Экономические и социальные изменения</a:t>
            </a:r>
            <a:endParaRPr lang="en-US" sz="2074" dirty="0"/>
          </a:p>
        </p:txBody>
      </p:sp>
      <p:sp>
        <p:nvSpPr>
          <p:cNvPr id="13" name="Text 8"/>
          <p:cNvSpPr/>
          <p:nvPr/>
        </p:nvSpPr>
        <p:spPr>
          <a:xfrm>
            <a:off x="9042083" y="5438775"/>
            <a:ext cx="2822019" cy="22119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88"/>
              </a:lnSpc>
              <a:buNone/>
            </a:pPr>
            <a:r>
              <a:rPr lang="en-US" sz="1659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Московский университет стал центром притяжения опытных ученых и молодых специалистов, привлекая мировое внимание к научным исследованиям и образованию.</a:t>
            </a:r>
            <a:endParaRPr lang="en-US" sz="1659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2438757"/>
            <a:ext cx="793539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Значимые события и даты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517696" y="368855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Расцвет культуры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517696" y="4257913"/>
            <a:ext cx="4526399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 эпоху Петра первого и Екатерины второй, московская архитектура и искусство достигли своего расцвета, отразив влияние европейских стилей.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687" y="368855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Войны и битвы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593687" y="4257913"/>
            <a:ext cx="4526399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Москва выстояла в тяжелые времена, пережив войны, осады и битвы, что сформировало устойчивую и доблестную характеристику города.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238964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Многослойная московская архитектура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313455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2629"/>
          </a:solidFill>
          <a:ln/>
        </p:spPr>
      </p:sp>
      <p:sp>
        <p:nvSpPr>
          <p:cNvPr id="7" name="Text 4"/>
          <p:cNvSpPr/>
          <p:nvPr/>
        </p:nvSpPr>
        <p:spPr>
          <a:xfrm>
            <a:off x="1017746" y="3176230"/>
            <a:ext cx="13073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321087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Древние образцы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691295"/>
            <a:ext cx="38200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Уникальные сооружения, такие как Кремль, являются символами московской истории и архитектуры.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313455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2629"/>
          </a:solidFill>
          <a:ln/>
        </p:spPr>
      </p:sp>
      <p:sp>
        <p:nvSpPr>
          <p:cNvPr id="11" name="Text 8"/>
          <p:cNvSpPr/>
          <p:nvPr/>
        </p:nvSpPr>
        <p:spPr>
          <a:xfrm>
            <a:off x="5749052" y="3176230"/>
            <a:ext cx="19669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3210877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Современные инновации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4038481"/>
            <a:ext cx="38200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Московские небоскребы представляют собой технологические достижения и современные архитектурные решения.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76726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2629"/>
          </a:solidFill>
          <a:ln/>
        </p:spPr>
      </p:sp>
      <p:sp>
        <p:nvSpPr>
          <p:cNvPr id="15" name="Text 12"/>
          <p:cNvSpPr/>
          <p:nvPr/>
        </p:nvSpPr>
        <p:spPr>
          <a:xfrm>
            <a:off x="984409" y="5808940"/>
            <a:ext cx="19740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843588"/>
            <a:ext cx="280213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Уникальный стиль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6324005"/>
            <a:ext cx="858428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Внушительные соборы, храмы и исторические здания являются неотъемлемой частью московского архитектурного ландшафта.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517696" y="1618059"/>
            <a:ext cx="959489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Экономические и социальные изменения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517696" y="3340060"/>
            <a:ext cx="3050143" cy="3870036"/>
          </a:xfrm>
          <a:prstGeom prst="roundRect">
            <a:avLst>
              <a:gd name="adj" fmla="val 2185"/>
            </a:avLst>
          </a:prstGeom>
          <a:solidFill>
            <a:srgbClr val="232629"/>
          </a:solidFill>
          <a:ln/>
        </p:spPr>
      </p:sp>
      <p:sp>
        <p:nvSpPr>
          <p:cNvPr id="8" name="Text 5"/>
          <p:cNvSpPr/>
          <p:nvPr/>
        </p:nvSpPr>
        <p:spPr>
          <a:xfrm>
            <a:off x="2739866" y="3562231"/>
            <a:ext cx="260580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Экономический рост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739866" y="4389834"/>
            <a:ext cx="2605802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Москва привлекает крупные инвестиции и развивает инновационные технологии, способствуя росту экономики.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790009" y="3340060"/>
            <a:ext cx="3050143" cy="3870036"/>
          </a:xfrm>
          <a:prstGeom prst="roundRect">
            <a:avLst>
              <a:gd name="adj" fmla="val 2185"/>
            </a:avLst>
          </a:prstGeom>
          <a:solidFill>
            <a:srgbClr val="232629"/>
          </a:solidFill>
          <a:ln/>
        </p:spPr>
      </p:sp>
      <p:sp>
        <p:nvSpPr>
          <p:cNvPr id="11" name="Text 8"/>
          <p:cNvSpPr/>
          <p:nvPr/>
        </p:nvSpPr>
        <p:spPr>
          <a:xfrm>
            <a:off x="6012180" y="3562231"/>
            <a:ext cx="260580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Культурное разнообразие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012180" y="4389834"/>
            <a:ext cx="2605802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Множество культур и национальностей сосуществуют в Москве, создавая уникальный мультикультурный ландшафт.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062323" y="3340059"/>
            <a:ext cx="3050143" cy="3870037"/>
          </a:xfrm>
          <a:prstGeom prst="roundRect">
            <a:avLst>
              <a:gd name="adj" fmla="val 2185"/>
            </a:avLst>
          </a:prstGeom>
          <a:solidFill>
            <a:srgbClr val="232629"/>
          </a:solidFill>
          <a:ln/>
        </p:spPr>
      </p:sp>
      <p:sp>
        <p:nvSpPr>
          <p:cNvPr id="14" name="Text 11"/>
          <p:cNvSpPr/>
          <p:nvPr/>
        </p:nvSpPr>
        <p:spPr>
          <a:xfrm>
            <a:off x="9284494" y="3562231"/>
            <a:ext cx="260580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Образование и наука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284494" y="4389834"/>
            <a:ext cx="2605802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Московские университеты и исследовательские институты являются центрами академической и интеллектуальной деятельности.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1442680"/>
            <a:ext cx="959489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Семь высоток и сталинский ампир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739866" y="3416618"/>
            <a:ext cx="434923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Архитектурный символ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41062" y="3416618"/>
            <a:ext cx="434923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Эти обелиски представляют собой высочайшие сооружения в своё время, отражая мощь и власть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2517696" y="4557236"/>
            <a:ext cx="9594890" cy="1281470"/>
          </a:xfrm>
          <a:prstGeom prst="rect">
            <a:avLst/>
          </a:prstGeom>
          <a:solidFill>
            <a:srgbClr val="232629"/>
          </a:solidFill>
          <a:ln/>
        </p:spPr>
      </p:sp>
      <p:sp>
        <p:nvSpPr>
          <p:cNvPr id="8" name="Text 6"/>
          <p:cNvSpPr/>
          <p:nvPr/>
        </p:nvSpPr>
        <p:spPr>
          <a:xfrm>
            <a:off x="2739866" y="4698087"/>
            <a:ext cx="434923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Историческое наследие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1062" y="4557236"/>
            <a:ext cx="434923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Семь сталинских высоток олицетворяют времена, когда архитектура отражала идеологию государства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739866" y="5979557"/>
            <a:ext cx="434923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Городской ландшафт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41062" y="5979557"/>
            <a:ext cx="4349234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Высотки не просто изменяют силуэт города, но и характеризуют его исторический фон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076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5471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075146" y="2994660"/>
            <a:ext cx="7011710" cy="6135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32"/>
              </a:lnSpc>
              <a:buNone/>
            </a:pPr>
            <a:r>
              <a:rPr lang="en-US" sz="3866" b="1" kern="0" spc="-39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Значимые события и даты</a:t>
            </a:r>
            <a:endParaRPr lang="en-US" sz="3866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5146" y="3902750"/>
            <a:ext cx="2826663" cy="78545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271480" y="4982766"/>
            <a:ext cx="2433995" cy="920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16"/>
              </a:lnSpc>
              <a:buNone/>
            </a:pPr>
            <a:r>
              <a:rPr lang="en-US" sz="1933" b="1" kern="0" spc="-19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Великая Отечественная война</a:t>
            </a:r>
            <a:endParaRPr lang="en-US" sz="1933" dirty="0"/>
          </a:p>
        </p:txBody>
      </p:sp>
      <p:sp>
        <p:nvSpPr>
          <p:cNvPr id="8" name="Text 4"/>
          <p:cNvSpPr/>
          <p:nvPr/>
        </p:nvSpPr>
        <p:spPr>
          <a:xfrm>
            <a:off x="3271480" y="6020991"/>
            <a:ext cx="2433995" cy="1472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9"/>
              </a:lnSpc>
              <a:buNone/>
            </a:pPr>
            <a:r>
              <a:rPr lang="en-US" sz="1546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Героическая защита Москвы во время войны оставила непреоборимый след в истории города и страны.</a:t>
            </a:r>
            <a:endParaRPr lang="en-US" sz="1546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1809" y="3902750"/>
            <a:ext cx="2826663" cy="78545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98143" y="4982766"/>
            <a:ext cx="2433995" cy="920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16"/>
              </a:lnSpc>
              <a:buNone/>
            </a:pPr>
            <a:r>
              <a:rPr lang="en-US" sz="1933" b="1" kern="0" spc="-19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Битва на Бородинском поле</a:t>
            </a:r>
            <a:endParaRPr lang="en-US" sz="1933" dirty="0"/>
          </a:p>
        </p:txBody>
      </p:sp>
      <p:sp>
        <p:nvSpPr>
          <p:cNvPr id="11" name="Text 6"/>
          <p:cNvSpPr/>
          <p:nvPr/>
        </p:nvSpPr>
        <p:spPr>
          <a:xfrm>
            <a:off x="6098143" y="6020991"/>
            <a:ext cx="2433995" cy="1472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9"/>
              </a:lnSpc>
              <a:buNone/>
            </a:pPr>
            <a:r>
              <a:rPr lang="en-US" sz="1546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Одна из ключевых сражений, которая определила историю России и её влияние на политику и культуру.</a:t>
            </a:r>
            <a:endParaRPr lang="en-US" sz="1546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8472" y="3902750"/>
            <a:ext cx="2826663" cy="78545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924806" y="4982766"/>
            <a:ext cx="2433995" cy="920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16"/>
              </a:lnSpc>
              <a:buNone/>
            </a:pPr>
            <a:r>
              <a:rPr lang="en-US" sz="1933" b="1" kern="0" spc="-19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Первая Московская революция</a:t>
            </a:r>
            <a:endParaRPr lang="en-US" sz="1933" dirty="0"/>
          </a:p>
        </p:txBody>
      </p:sp>
      <p:sp>
        <p:nvSpPr>
          <p:cNvPr id="14" name="Text 8"/>
          <p:cNvSpPr/>
          <p:nvPr/>
        </p:nvSpPr>
        <p:spPr>
          <a:xfrm>
            <a:off x="8924806" y="6020991"/>
            <a:ext cx="2433995" cy="1472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9"/>
              </a:lnSpc>
              <a:buNone/>
            </a:pPr>
            <a:r>
              <a:rPr lang="en-US" sz="1546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Событие, сыгравшее важную роль в истории России и сформировавшее базу для последующих революций.</a:t>
            </a:r>
            <a:endParaRPr lang="en-US" sz="1546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569</Words>
  <Application>Microsoft Office PowerPoint</Application>
  <PresentationFormat>Произвольный</PresentationFormat>
  <Paragraphs>92</Paragraphs>
  <Slides>11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Montserrat</vt:lpstr>
      <vt:lpstr>Segoe UI</vt:lpstr>
      <vt:lpstr>Source Sans Pro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Игорь Николашин</cp:lastModifiedBy>
  <cp:revision>9</cp:revision>
  <dcterms:created xsi:type="dcterms:W3CDTF">2024-03-27T12:14:15Z</dcterms:created>
  <dcterms:modified xsi:type="dcterms:W3CDTF">2024-03-27T12:36:10Z</dcterms:modified>
</cp:coreProperties>
</file>